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IBM Plex Sans Medium"/>
      <p:regular r:id="rId17"/>
    </p:embeddedFont>
    <p:embeddedFont>
      <p:font typeface="IBM Plex Sans Medium"/>
      <p:regular r:id="rId18"/>
    </p:embeddedFont>
    <p:embeddedFont>
      <p:font typeface="IBM Plex Sans Medium"/>
      <p:regular r:id="rId19"/>
    </p:embeddedFont>
    <p:embeddedFont>
      <p:font typeface="IBM Plex Sans Medium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  <p:embeddedFont>
      <p:font typeface="Roboto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svg"/><Relationship Id="rId4" Type="http://schemas.openxmlformats.org/officeDocument/2006/relationships/image" Target="../media/image-5-4.png"/><Relationship Id="rId5" Type="http://schemas.openxmlformats.org/officeDocument/2006/relationships/image" Target="../media/image-5-5.svg"/><Relationship Id="rId6" Type="http://schemas.openxmlformats.org/officeDocument/2006/relationships/image" Target="../media/image-5-6.png"/><Relationship Id="rId7" Type="http://schemas.openxmlformats.org/officeDocument/2006/relationships/image" Target="../media/image-5-7.svg"/><Relationship Id="rId8" Type="http://schemas.openxmlformats.org/officeDocument/2006/relationships/image" Target="../media/image-5-8.png"/><Relationship Id="rId9" Type="http://schemas.openxmlformats.org/officeDocument/2006/relationships/image" Target="../media/image-5-9.svg"/><Relationship Id="rId10" Type="http://schemas.openxmlformats.org/officeDocument/2006/relationships/slideLayout" Target="../slideLayouts/slideLayout6.xml"/><Relationship Id="rId11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K-TSVM: A Profiled Power Side-Channel Attack on AES-128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Paper Presentation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 [Your Name] Course: [Your Course] Date: [Current Date]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11124009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Extraction Using Restricted Boltzmann Machine (RBM)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RBM Integration: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feature extraction module primarily employs a Restricted Boltzmann Machine (RBM).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141809" y="2186583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Pattern Learning: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RBMs are adept at learning complex patterns and representations directly from raw power traces.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41809" y="2879646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Reduction &amp; Feature Selection: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process effectively filters out noise and extracts only the most salient information relevant to the cryptographic operation.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41809" y="3885128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Layer-by-Layer Pre-training: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RBM undergoes a pre-training phase, where each layer learns incrementally, optimizing its weights and biases.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141809" y="4890611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Performance:</a:t>
            </a:r>
            <a:pPr algn="l" indent="0" marL="0">
              <a:lnSpc>
                <a:spcPts val="2450"/>
              </a:lnSpc>
              <a:buNone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pre-training strategy significantly enhances the model's accuracy and its ability to generalize effectively to new, unseen data.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5608082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0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Cryptography and AES?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Cryptography is the science of protecting secret data.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141809" y="1874163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Encryption transforms data into an unreadable format using a secret key.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41809" y="2567226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 (Advanced Encryption Standard) is a widely adopted symmetric encryption algorithm.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41809" y="3260288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 is integral to secure communications in Wi-Fi, banking, smart cards, and various hardware devices.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141809" y="3953351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AES-128 utilizes a 128-bit key for robust encryption.</a:t>
            </a:r>
            <a:endParaRPr lang="en-US" sz="1500" dirty="0"/>
          </a:p>
        </p:txBody>
      </p:sp>
      <p:pic>
        <p:nvPicPr>
          <p:cNvPr id="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01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45575" y="2687955"/>
            <a:ext cx="3892391" cy="440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450"/>
              </a:lnSpc>
              <a:buNone/>
            </a:pPr>
            <a:r>
              <a:rPr lang="en-US" sz="2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Understanding AES-128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1745575" y="3656290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  <a:ln/>
        </p:spPr>
      </p:sp>
      <p:sp>
        <p:nvSpPr>
          <p:cNvPr id="5" name="Shape 2"/>
          <p:cNvSpPr/>
          <p:nvPr/>
        </p:nvSpPr>
        <p:spPr>
          <a:xfrm>
            <a:off x="1745575" y="3633430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  <a:ln/>
        </p:spPr>
      </p:sp>
      <p:sp>
        <p:nvSpPr>
          <p:cNvPr id="6" name="Shape 3"/>
          <p:cNvSpPr/>
          <p:nvPr/>
        </p:nvSpPr>
        <p:spPr>
          <a:xfrm>
            <a:off x="4222135" y="3392210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  <a:ln/>
        </p:spPr>
      </p:sp>
      <p:sp>
        <p:nvSpPr>
          <p:cNvPr id="7" name="Text 4"/>
          <p:cNvSpPr/>
          <p:nvPr/>
        </p:nvSpPr>
        <p:spPr>
          <a:xfrm>
            <a:off x="4380607" y="3524250"/>
            <a:ext cx="21133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944529" y="4096464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Size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944529" y="4477226"/>
            <a:ext cx="5083612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AES-128 employs a 128-bit encryption key, providing a high level of security.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03187" y="3656290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  <a:ln/>
        </p:spPr>
      </p:sp>
      <p:sp>
        <p:nvSpPr>
          <p:cNvPr id="11" name="Shape 8"/>
          <p:cNvSpPr/>
          <p:nvPr/>
        </p:nvSpPr>
        <p:spPr>
          <a:xfrm>
            <a:off x="7403187" y="3633430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  <a:ln/>
        </p:spPr>
      </p:sp>
      <p:sp>
        <p:nvSpPr>
          <p:cNvPr id="12" name="Shape 9"/>
          <p:cNvSpPr/>
          <p:nvPr/>
        </p:nvSpPr>
        <p:spPr>
          <a:xfrm>
            <a:off x="9879747" y="3392210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  <a:ln/>
        </p:spPr>
      </p:sp>
      <p:sp>
        <p:nvSpPr>
          <p:cNvPr id="13" name="Text 10"/>
          <p:cNvSpPr/>
          <p:nvPr/>
        </p:nvSpPr>
        <p:spPr>
          <a:xfrm>
            <a:off x="10038219" y="3524250"/>
            <a:ext cx="21133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602141" y="4096464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Representation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602141" y="4477226"/>
            <a:ext cx="5083612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128 bits are typically represented as 16 bytes, forming a sequence from K1 to K16.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745575" y="5679758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  <a:ln/>
        </p:spPr>
      </p:sp>
      <p:sp>
        <p:nvSpPr>
          <p:cNvPr id="17" name="Shape 14"/>
          <p:cNvSpPr/>
          <p:nvPr/>
        </p:nvSpPr>
        <p:spPr>
          <a:xfrm>
            <a:off x="1745575" y="5656898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  <a:ln/>
        </p:spPr>
      </p:sp>
      <p:sp>
        <p:nvSpPr>
          <p:cNvPr id="18" name="Shape 15"/>
          <p:cNvSpPr/>
          <p:nvPr/>
        </p:nvSpPr>
        <p:spPr>
          <a:xfrm>
            <a:off x="4222135" y="5415677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  <a:ln/>
        </p:spPr>
      </p:sp>
      <p:sp>
        <p:nvSpPr>
          <p:cNvPr id="19" name="Text 16"/>
          <p:cNvSpPr/>
          <p:nvPr/>
        </p:nvSpPr>
        <p:spPr>
          <a:xfrm>
            <a:off x="4380607" y="5547717"/>
            <a:ext cx="21133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944529" y="6119932"/>
            <a:ext cx="2449830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Encryption &amp; Decryption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1944529" y="6500693"/>
            <a:ext cx="5083612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key is essential for both encrypting plaintext into ciphertext and decrypting ciphertext back into plaintext.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7403187" y="5679758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  <a:ln/>
        </p:spPr>
      </p:sp>
      <p:sp>
        <p:nvSpPr>
          <p:cNvPr id="23" name="Shape 20"/>
          <p:cNvSpPr/>
          <p:nvPr/>
        </p:nvSpPr>
        <p:spPr>
          <a:xfrm>
            <a:off x="7403187" y="5656898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  <a:ln/>
        </p:spPr>
      </p:sp>
      <p:sp>
        <p:nvSpPr>
          <p:cNvPr id="24" name="Shape 21"/>
          <p:cNvSpPr/>
          <p:nvPr/>
        </p:nvSpPr>
        <p:spPr>
          <a:xfrm>
            <a:off x="9879747" y="5415677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  <a:ln/>
        </p:spPr>
      </p:sp>
      <p:sp>
        <p:nvSpPr>
          <p:cNvPr id="25" name="Text 22"/>
          <p:cNvSpPr/>
          <p:nvPr/>
        </p:nvSpPr>
        <p:spPr>
          <a:xfrm>
            <a:off x="10038219" y="5547717"/>
            <a:ext cx="21133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7602141" y="6119932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Confidentiality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7602141" y="6500693"/>
            <a:ext cx="5083612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the correct 128-bit key, encrypted data remains inaccessible and unreadable, ensuring confidentiality.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1745575" y="7461171"/>
            <a:ext cx="1113913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 AES Key = [K1 | K2 | K3 | … | K16]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3259" y="439222"/>
            <a:ext cx="4577596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a Side-Channel Attack?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2263259" y="1157883"/>
            <a:ext cx="10103882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side-channel attack is a non-invasive technique that exploits information unintentionally leaked by a device during its operation.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2263259" y="1736884"/>
            <a:ext cx="4857155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Does not target the algorithm: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Unlike cryptographic attacks that attempt to break the mathematical foundations of an algorithm, side-channel attacks observe physical phenomena.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2263259" y="2559606"/>
            <a:ext cx="4857155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Exploits Physical Leakage: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These attacks leverage unintended physical emissions or characteristics from the device implementing the cryptography.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263259" y="3486150"/>
            <a:ext cx="262413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Common Leakage Examples: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2263259" y="3895368"/>
            <a:ext cx="4857155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Consumption: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the fluctuating power draw of a device as it performs cryptographic operations.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2263259" y="4462463"/>
            <a:ext cx="4857155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Timing Analysis: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Measuring the precise time taken for operations, which can vary based on secret data.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2263259" y="5029557"/>
            <a:ext cx="4857155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Electromagnetic (EM) Signals:</a:t>
            </a:r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Detecting electromagnetic radiation emitted by the device, which can carry information about internal processes.</a:t>
            </a:r>
            <a:endParaRPr lang="en-US" sz="125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17606" y="1772841"/>
            <a:ext cx="4857155" cy="485715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263259" y="7049214"/>
            <a:ext cx="19967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Goal: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2263259" y="7538323"/>
            <a:ext cx="10103882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objective is to recover the secret encryption key by analyzing these incidental physical leakages.</a:t>
            </a:r>
            <a:endParaRPr lang="en-US" sz="12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6967" y="732473"/>
            <a:ext cx="4684276" cy="355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Danger of Side-Channel Attacks</a:t>
            </a:r>
            <a:endParaRPr lang="en-US" sz="2200" dirty="0"/>
          </a:p>
        </p:txBody>
      </p:sp>
      <p:sp>
        <p:nvSpPr>
          <p:cNvPr id="4" name="Shape 1"/>
          <p:cNvSpPr/>
          <p:nvPr/>
        </p:nvSpPr>
        <p:spPr>
          <a:xfrm>
            <a:off x="496967" y="1300520"/>
            <a:ext cx="8150066" cy="1385888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5" name="Shape 2"/>
          <p:cNvSpPr/>
          <p:nvPr/>
        </p:nvSpPr>
        <p:spPr>
          <a:xfrm>
            <a:off x="638889" y="1442442"/>
            <a:ext cx="426006" cy="426006"/>
          </a:xfrm>
          <a:prstGeom prst="roundRect">
            <a:avLst>
              <a:gd name="adj" fmla="val 21462340"/>
            </a:avLst>
          </a:prstGeom>
          <a:solidFill>
            <a:srgbClr val="FFBC8F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047" y="1559600"/>
            <a:ext cx="191691" cy="1916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38889" y="2010370"/>
            <a:ext cx="1855470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Mathematically Secure</a:t>
            </a:r>
            <a:endParaRPr lang="en-US" sz="1350" dirty="0"/>
          </a:p>
        </p:txBody>
      </p:sp>
      <p:sp>
        <p:nvSpPr>
          <p:cNvPr id="8" name="Text 4"/>
          <p:cNvSpPr/>
          <p:nvPr/>
        </p:nvSpPr>
        <p:spPr>
          <a:xfrm>
            <a:off x="638889" y="2317313"/>
            <a:ext cx="786622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Cryptographic algorithms, like AES, are designed to be mathematically resistant to brute-force or analytical attacks.</a:t>
            </a:r>
            <a:endParaRPr lang="en-US" sz="1100" dirty="0"/>
          </a:p>
        </p:txBody>
      </p:sp>
      <p:sp>
        <p:nvSpPr>
          <p:cNvPr id="9" name="Shape 5"/>
          <p:cNvSpPr/>
          <p:nvPr/>
        </p:nvSpPr>
        <p:spPr>
          <a:xfrm>
            <a:off x="496967" y="2828330"/>
            <a:ext cx="8150066" cy="1613059"/>
          </a:xfrm>
          <a:prstGeom prst="roundRect">
            <a:avLst>
              <a:gd name="adj" fmla="val 1321"/>
            </a:avLst>
          </a:prstGeom>
          <a:solidFill>
            <a:srgbClr val="484B51"/>
          </a:solidFill>
          <a:ln/>
        </p:spPr>
      </p:sp>
      <p:sp>
        <p:nvSpPr>
          <p:cNvPr id="10" name="Shape 6"/>
          <p:cNvSpPr/>
          <p:nvPr/>
        </p:nvSpPr>
        <p:spPr>
          <a:xfrm>
            <a:off x="638889" y="2970252"/>
            <a:ext cx="426006" cy="426006"/>
          </a:xfrm>
          <a:prstGeom prst="roundRect">
            <a:avLst>
              <a:gd name="adj" fmla="val 21462340"/>
            </a:avLst>
          </a:prstGeom>
          <a:solidFill>
            <a:srgbClr val="FFBC8F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047" y="3087410"/>
            <a:ext cx="191691" cy="1916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38889" y="3538180"/>
            <a:ext cx="2014299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Hardware Vulnerabilities</a:t>
            </a:r>
            <a:endParaRPr lang="en-US" sz="1350" dirty="0"/>
          </a:p>
        </p:txBody>
      </p:sp>
      <p:sp>
        <p:nvSpPr>
          <p:cNvPr id="13" name="Text 8"/>
          <p:cNvSpPr/>
          <p:nvPr/>
        </p:nvSpPr>
        <p:spPr>
          <a:xfrm>
            <a:off x="638889" y="3845123"/>
            <a:ext cx="7866221" cy="4543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However, their implementation in hardware devices introduces physical vulnerabilities through unintended information leakage.</a:t>
            </a:r>
            <a:endParaRPr lang="en-US" sz="1100" dirty="0"/>
          </a:p>
        </p:txBody>
      </p:sp>
      <p:sp>
        <p:nvSpPr>
          <p:cNvPr id="14" name="Shape 9"/>
          <p:cNvSpPr/>
          <p:nvPr/>
        </p:nvSpPr>
        <p:spPr>
          <a:xfrm>
            <a:off x="496967" y="4583311"/>
            <a:ext cx="8150066" cy="1385888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15" name="Shape 10"/>
          <p:cNvSpPr/>
          <p:nvPr/>
        </p:nvSpPr>
        <p:spPr>
          <a:xfrm>
            <a:off x="638889" y="4725233"/>
            <a:ext cx="426006" cy="426006"/>
          </a:xfrm>
          <a:prstGeom prst="roundRect">
            <a:avLst>
              <a:gd name="adj" fmla="val 21462340"/>
            </a:avLst>
          </a:prstGeom>
          <a:solidFill>
            <a:srgbClr val="FFBC8F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047" y="4842391"/>
            <a:ext cx="191691" cy="1916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38889" y="5293162"/>
            <a:ext cx="17751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Masking Limitations</a:t>
            </a:r>
            <a:endParaRPr lang="en-US" sz="1350" dirty="0"/>
          </a:p>
        </p:txBody>
      </p:sp>
      <p:sp>
        <p:nvSpPr>
          <p:cNvPr id="18" name="Text 12"/>
          <p:cNvSpPr/>
          <p:nvPr/>
        </p:nvSpPr>
        <p:spPr>
          <a:xfrm>
            <a:off x="638889" y="5600105"/>
            <a:ext cx="786622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Even devices employing countermeasures like masking can still exhibit residual leakages that attackers can exploit.</a:t>
            </a:r>
            <a:endParaRPr lang="en-US" sz="1100" dirty="0"/>
          </a:p>
        </p:txBody>
      </p:sp>
      <p:sp>
        <p:nvSpPr>
          <p:cNvPr id="19" name="Shape 13"/>
          <p:cNvSpPr/>
          <p:nvPr/>
        </p:nvSpPr>
        <p:spPr>
          <a:xfrm>
            <a:off x="496967" y="6111121"/>
            <a:ext cx="8150066" cy="1385888"/>
          </a:xfrm>
          <a:prstGeom prst="roundRect">
            <a:avLst>
              <a:gd name="adj" fmla="val 1537"/>
            </a:avLst>
          </a:prstGeom>
          <a:solidFill>
            <a:srgbClr val="484B51"/>
          </a:solidFill>
          <a:ln/>
        </p:spPr>
      </p:sp>
      <p:sp>
        <p:nvSpPr>
          <p:cNvPr id="20" name="Shape 14"/>
          <p:cNvSpPr/>
          <p:nvPr/>
        </p:nvSpPr>
        <p:spPr>
          <a:xfrm>
            <a:off x="638889" y="6253043"/>
            <a:ext cx="426006" cy="426006"/>
          </a:xfrm>
          <a:prstGeom prst="roundRect">
            <a:avLst>
              <a:gd name="adj" fmla="val 21462340"/>
            </a:avLst>
          </a:prstGeom>
          <a:solidFill>
            <a:srgbClr val="FFBC8F"/>
          </a:solidFill>
          <a:ln/>
        </p:spPr>
      </p:sp>
      <p:pic>
        <p:nvPicPr>
          <p:cNvPr id="21" name="Image 4" descr="preencoded.png">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6047" y="6370201"/>
            <a:ext cx="191691" cy="191691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38889" y="6820972"/>
            <a:ext cx="1775103" cy="2218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Recovery</a:t>
            </a:r>
            <a:endParaRPr lang="en-US" sz="1350" dirty="0"/>
          </a:p>
        </p:txBody>
      </p:sp>
      <p:sp>
        <p:nvSpPr>
          <p:cNvPr id="23" name="Text 16"/>
          <p:cNvSpPr/>
          <p:nvPr/>
        </p:nvSpPr>
        <p:spPr>
          <a:xfrm>
            <a:off x="638889" y="7127915"/>
            <a:ext cx="7866221" cy="2271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50"/>
              </a:lnSpc>
              <a:buNone/>
            </a:pPr>
            <a:r>
              <a:rPr lang="en-US" sz="11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Attackers can recover secret keys without needing to break the underlying mathematical complexity of AES.</a:t>
            </a:r>
            <a:endParaRPr lang="en-US" sz="11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1268"/>
            <a:ext cx="7564993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Profiled Side-Channel Attacks: Two Phases</a:t>
            </a:r>
            <a:endParaRPr lang="en-US" sz="35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503" y="2087285"/>
            <a:ext cx="1127760" cy="2619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2768" y="2312789"/>
            <a:ext cx="355615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Training (Profiling) Phase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42768" y="2800469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 has an identical device.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42768" y="3240405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power traces are acquired.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42768" y="3680341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secret key for this device is known.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142768" y="4120277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machine learning model is trained using this data.</a:t>
            </a:r>
            <a:endParaRPr lang="en-US" sz="175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503" y="4706779"/>
            <a:ext cx="1127760" cy="29015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42768" y="4932283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Attack Phase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142768" y="5419963"/>
            <a:ext cx="6211729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limited number of traces are collected from the victim device.</a:t>
            </a:r>
            <a:endParaRPr lang="en-US" sz="1750" dirty="0"/>
          </a:p>
        </p:txBody>
      </p:sp>
      <p:sp>
        <p:nvSpPr>
          <p:cNvPr id="13" name="Text 8"/>
          <p:cNvSpPr/>
          <p:nvPr/>
        </p:nvSpPr>
        <p:spPr>
          <a:xfrm>
            <a:off x="2142768" y="6220897"/>
            <a:ext cx="6211729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pre-trained model from the profiling phase is deployed.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2142768" y="7021830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secret encryption key is successfully recovered.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588288"/>
            <a:ext cx="6706553" cy="534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3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Challenges with Previous Methods</a:t>
            </a:r>
            <a:endParaRPr lang="en-US" sz="3350" dirty="0"/>
          </a:p>
        </p:txBody>
      </p:sp>
      <p:sp>
        <p:nvSpPr>
          <p:cNvPr id="4" name="Text 1"/>
          <p:cNvSpPr/>
          <p:nvPr/>
        </p:nvSpPr>
        <p:spPr>
          <a:xfrm>
            <a:off x="6235184" y="1443990"/>
            <a:ext cx="76464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Trace Count: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Traditional side-channel attacks often require a substantial number of power traces to achieve successful key recovery.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184" y="2203371"/>
            <a:ext cx="76464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and Misalignment: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Environmental noise and temporal misalignments in traces significantly degrade attack accuracy.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5184" y="2962751"/>
            <a:ext cx="7646432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Countermeasure Resistance: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Masking and other cryptographic countermeasures are designed to obscure leakage, making attacks more difficult.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6235184" y="4064437"/>
            <a:ext cx="7646432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Limitations:</a:t>
            </a:r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While powerful, deep learning models can sometimes overfit to training data, leading to poor generalization on new, unseen traces.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556057" y="5652849"/>
            <a:ext cx="3209211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50"/>
              </a:lnSpc>
              <a:buNone/>
            </a:pPr>
            <a:r>
              <a:rPr lang="en-US" sz="2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Need: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6556057" y="6374725"/>
            <a:ext cx="7325558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overcome these challenges, new methods are required that can perform effectively with fewer traces, maintain high accuracy, and succeed against masked AES implementations.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5184" y="5331976"/>
            <a:ext cx="30480" cy="2310289"/>
          </a:xfrm>
          <a:prstGeom prst="rect">
            <a:avLst/>
          </a:prstGeom>
          <a:solidFill>
            <a:srgbClr val="FFBC8F"/>
          </a:solidFill>
          <a:ln/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5319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Goal of This Paper</a:t>
            </a:r>
            <a:endParaRPr lang="en-US" sz="3550" dirty="0"/>
          </a:p>
        </p:txBody>
      </p:sp>
      <p:sp>
        <p:nvSpPr>
          <p:cNvPr id="3" name="Shape 1"/>
          <p:cNvSpPr/>
          <p:nvPr/>
        </p:nvSpPr>
        <p:spPr>
          <a:xfrm>
            <a:off x="793790" y="2773799"/>
            <a:ext cx="13042821" cy="3702606"/>
          </a:xfrm>
          <a:prstGeom prst="roundRect">
            <a:avLst>
              <a:gd name="adj" fmla="val 919"/>
            </a:avLst>
          </a:prstGeom>
          <a:solidFill>
            <a:srgbClr val="484B51"/>
          </a:solidFill>
          <a:ln/>
        </p:spPr>
      </p:sp>
      <p:sp>
        <p:nvSpPr>
          <p:cNvPr id="4" name="Shape 2"/>
          <p:cNvSpPr/>
          <p:nvPr/>
        </p:nvSpPr>
        <p:spPr>
          <a:xfrm>
            <a:off x="793790" y="2773799"/>
            <a:ext cx="4347567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</p:sp>
      <p:sp>
        <p:nvSpPr>
          <p:cNvPr id="5" name="Text 3"/>
          <p:cNvSpPr/>
          <p:nvPr/>
        </p:nvSpPr>
        <p:spPr>
          <a:xfrm>
            <a:off x="1020604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Novel Attack Design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1020604" y="34910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new deep learning-based side-channel attack methodology.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2773799"/>
            <a:ext cx="4347567" cy="2032754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8" name="Shape 6"/>
          <p:cNvSpPr/>
          <p:nvPr/>
        </p:nvSpPr>
        <p:spPr>
          <a:xfrm>
            <a:off x="5141357" y="277379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9" name="Text 7"/>
          <p:cNvSpPr/>
          <p:nvPr/>
        </p:nvSpPr>
        <p:spPr>
          <a:xfrm>
            <a:off x="5368171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Hybrid Approach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491032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deep learning with Support Vector Machines (SVM) for enhanced performance.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88924" y="2773799"/>
            <a:ext cx="4347567" cy="2032754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2" name="Shape 10"/>
          <p:cNvSpPr/>
          <p:nvPr/>
        </p:nvSpPr>
        <p:spPr>
          <a:xfrm>
            <a:off x="9488924" y="277379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3" name="Text 11"/>
          <p:cNvSpPr/>
          <p:nvPr/>
        </p:nvSpPr>
        <p:spPr>
          <a:xfrm>
            <a:off x="9715738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Versatile Application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9715738" y="34910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Effectively attack both masked and unmasked AES-128 implementations.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6553"/>
            <a:ext cx="6521291" cy="1669852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16" name="Shape 14"/>
          <p:cNvSpPr/>
          <p:nvPr/>
        </p:nvSpPr>
        <p:spPr>
          <a:xfrm>
            <a:off x="793790" y="4806553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17" name="Text 15"/>
          <p:cNvSpPr/>
          <p:nvPr/>
        </p:nvSpPr>
        <p:spPr>
          <a:xfrm>
            <a:off x="1020604" y="5033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Minimal Traces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1020604" y="5523786"/>
            <a:ext cx="60676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secret key recovery using a very small number of power traces.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315081" y="4806553"/>
            <a:ext cx="6521410" cy="1669852"/>
          </a:xfrm>
          <a:prstGeom prst="rect">
            <a:avLst/>
          </a:prstGeom>
          <a:solidFill>
            <a:srgbClr val="484B51"/>
          </a:solidFill>
          <a:ln/>
        </p:spPr>
      </p:sp>
      <p:sp>
        <p:nvSpPr>
          <p:cNvPr id="20" name="Shape 18"/>
          <p:cNvSpPr/>
          <p:nvPr/>
        </p:nvSpPr>
        <p:spPr>
          <a:xfrm>
            <a:off x="7315081" y="4806553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21" name="Shape 19"/>
          <p:cNvSpPr/>
          <p:nvPr/>
        </p:nvSpPr>
        <p:spPr>
          <a:xfrm>
            <a:off x="7315081" y="4806553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</p:sp>
      <p:sp>
        <p:nvSpPr>
          <p:cNvPr id="22" name="Text 20"/>
          <p:cNvSpPr/>
          <p:nvPr/>
        </p:nvSpPr>
        <p:spPr>
          <a:xfrm>
            <a:off x="7541895" y="5033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Single Trace Success</a:t>
            </a:r>
            <a:endParaRPr lang="en-US" sz="2200" dirty="0"/>
          </a:p>
        </p:txBody>
      </p:sp>
      <p:sp>
        <p:nvSpPr>
          <p:cNvPr id="23" name="Text 21"/>
          <p:cNvSpPr/>
          <p:nvPr/>
        </p:nvSpPr>
        <p:spPr>
          <a:xfrm>
            <a:off x="7541895" y="552378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 successful key extraction even with just one available power trace.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248144" y="353854"/>
            <a:ext cx="363188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Proposed Model: Deep K-TSVM</a:t>
            </a:r>
            <a:endParaRPr lang="en-US" sz="2000" dirty="0"/>
          </a:p>
        </p:txBody>
      </p:sp>
      <p:sp>
        <p:nvSpPr>
          <p:cNvPr id="3" name="Text 1"/>
          <p:cNvSpPr/>
          <p:nvPr/>
        </p:nvSpPr>
        <p:spPr>
          <a:xfrm>
            <a:off x="3248144" y="932498"/>
            <a:ext cx="813399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research introduces a novel model named: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3248144" y="1331119"/>
            <a:ext cx="6430089" cy="803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6300"/>
              </a:lnSpc>
              <a:buNone/>
            </a:pPr>
            <a:r>
              <a:rPr lang="en-US" sz="5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</a:t>
            </a:r>
            <a:endParaRPr lang="en-US" sz="5050" dirty="0"/>
          </a:p>
        </p:txBody>
      </p:sp>
      <p:sp>
        <p:nvSpPr>
          <p:cNvPr id="5" name="Text 3"/>
          <p:cNvSpPr/>
          <p:nvPr/>
        </p:nvSpPr>
        <p:spPr>
          <a:xfrm>
            <a:off x="3248144" y="2327791"/>
            <a:ext cx="813399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stands for </a:t>
            </a:r>
            <a:pPr algn="l" indent="0" marL="0">
              <a:lnSpc>
                <a:spcPts val="1600"/>
              </a:lnSpc>
              <a:buNone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Kernel Learning Twin Support Vector Machine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000" dirty="0"/>
          </a:p>
        </p:txBody>
      </p:sp>
      <p:sp>
        <p:nvSpPr>
          <p:cNvPr id="6" name="Text 4"/>
          <p:cNvSpPr/>
          <p:nvPr/>
        </p:nvSpPr>
        <p:spPr>
          <a:xfrm>
            <a:off x="3248144" y="2726412"/>
            <a:ext cx="1607463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Core Idea:</a:t>
            </a:r>
            <a:endParaRPr lang="en-US" sz="1250" dirty="0"/>
          </a:p>
        </p:txBody>
      </p:sp>
      <p:sp>
        <p:nvSpPr>
          <p:cNvPr id="7" name="Text 5"/>
          <p:cNvSpPr/>
          <p:nvPr/>
        </p:nvSpPr>
        <p:spPr>
          <a:xfrm>
            <a:off x="3248144" y="3120152"/>
            <a:ext cx="8133993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combines the power of deep learning for feature extraction with the robust classification capabilities of Twin Support Vector Machines.</a:t>
            </a:r>
            <a:endParaRPr lang="en-US" sz="1000" dirty="0"/>
          </a:p>
        </p:txBody>
      </p:sp>
      <p:sp>
        <p:nvSpPr>
          <p:cNvPr id="8" name="Text 6"/>
          <p:cNvSpPr/>
          <p:nvPr/>
        </p:nvSpPr>
        <p:spPr>
          <a:xfrm>
            <a:off x="3248144" y="3804880"/>
            <a:ext cx="1702713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Two Principal Modules: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3248144" y="4134326"/>
            <a:ext cx="3910132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Extraction Module: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Responsible for processing raw power traces and extracting relevant, discriminative features.</a:t>
            </a:r>
            <a:endParaRPr lang="en-US" sz="1000" dirty="0"/>
          </a:p>
        </p:txBody>
      </p:sp>
      <p:sp>
        <p:nvSpPr>
          <p:cNvPr id="10" name="Text 8"/>
          <p:cNvSpPr/>
          <p:nvPr/>
        </p:nvSpPr>
        <p:spPr>
          <a:xfrm>
            <a:off x="3248144" y="4590812"/>
            <a:ext cx="3910132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1600"/>
              </a:lnSpc>
              <a:buSzPct val="100000"/>
              <a:buChar char="•"/>
            </a:pPr>
            <a:r>
              <a:rPr lang="en-US" sz="10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Module:</a:t>
            </a:r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Utilizes the extracted features to classify potential key bytes, ultimately recovering the secret key.</a:t>
            </a:r>
            <a:endParaRPr lang="en-US" sz="1000" dirty="0"/>
          </a:p>
        </p:txBody>
      </p:sp>
      <p:pic>
        <p:nvPicPr>
          <p:cNvPr id="11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79506" y="3820954"/>
            <a:ext cx="3910132" cy="39101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2026-01-19T20:14:46Z</dcterms:created>
  <dcterms:modified xsi:type="dcterms:W3CDTF">2026-01-19T20:14:46Z</dcterms:modified>
</cp:coreProperties>
</file>